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9" r:id="rId2"/>
    <p:sldId id="390" r:id="rId3"/>
    <p:sldId id="466" r:id="rId4"/>
    <p:sldId id="321" r:id="rId5"/>
    <p:sldId id="460" r:id="rId6"/>
    <p:sldId id="350" r:id="rId7"/>
    <p:sldId id="331" r:id="rId8"/>
    <p:sldId id="462" r:id="rId9"/>
    <p:sldId id="349" r:id="rId10"/>
    <p:sldId id="461" r:id="rId11"/>
    <p:sldId id="465" r:id="rId12"/>
    <p:sldId id="463" r:id="rId13"/>
    <p:sldId id="367" r:id="rId14"/>
    <p:sldId id="464" r:id="rId15"/>
    <p:sldId id="393" r:id="rId16"/>
    <p:sldId id="433" r:id="rId17"/>
    <p:sldId id="444" r:id="rId18"/>
    <p:sldId id="422" r:id="rId19"/>
    <p:sldId id="398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CC"/>
    <a:srgbClr val="6666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907" autoAdjust="0"/>
  </p:normalViewPr>
  <p:slideViewPr>
    <p:cSldViewPr>
      <p:cViewPr>
        <p:scale>
          <a:sx n="75" d="100"/>
          <a:sy n="75" d="100"/>
        </p:scale>
        <p:origin x="-100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4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7210800038884026E-3"/>
                  <c:y val="-5.3668136482777256E-3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78256537377275E-2"/>
                  <c:y val="-2.857005238443177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098680373286674E-2"/>
                  <c:y val="-8.6710828170711955E-3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86473218625449E-2"/>
                  <c:y val="-1.981589332480181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Sheet1!$A$12:$A$15</c:f>
              <c:strCache>
                <c:ptCount val="4"/>
                <c:pt idx="0">
                  <c:v>Pers/Gest</c:v>
                </c:pt>
                <c:pt idx="1">
                  <c:v>ESA</c:v>
                </c:pt>
                <c:pt idx="2">
                  <c:v>Bilat</c:v>
                </c:pt>
                <c:pt idx="3">
                  <c:v>Supp nat</c:v>
                </c:pt>
              </c:strCache>
            </c:strRef>
          </c:cat>
          <c:val>
            <c:numRef>
              <c:f>Sheet1!$B$12:$B$15</c:f>
              <c:numCache>
                <c:formatCode>0</c:formatCode>
                <c:ptCount val="4"/>
                <c:pt idx="0">
                  <c:v>1.0463378176382663</c:v>
                </c:pt>
                <c:pt idx="1">
                  <c:v>94.668659691081231</c:v>
                </c:pt>
                <c:pt idx="2">
                  <c:v>2.5411061285500747</c:v>
                </c:pt>
                <c:pt idx="3">
                  <c:v>1.7438963627304436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309030815592493"/>
          <c:y val="0.34026239277696263"/>
          <c:w val="0.14740351900456888"/>
          <c:h val="0.320597406562978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223512-F777-4CE4-A8A7-FC7BF4A88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D39EA-DEEE-40B8-9E4C-9241F22CD4B9}" type="datetimeFigureOut">
              <a:rPr lang="nl-BE" smtClean="0"/>
              <a:pPr/>
              <a:t>29/03/2017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39C7-927D-4173-A287-90339B6471A8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7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F84E3F-860A-465A-B084-60BF806E1F1B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228600"/>
            <a:r>
              <a:rPr lang="en-GB" sz="1000" smtClean="0">
                <a:latin typeface="Arial" pitchFamily="34" charset="0"/>
              </a:rPr>
              <a:t>La Belgique consacre de l’ordre de 6% de son budget spatial à des coopérations bilatérales.</a:t>
            </a:r>
          </a:p>
          <a:p>
            <a:pPr defTabSz="228600"/>
            <a:r>
              <a:rPr lang="en-GB" sz="1000" smtClean="0">
                <a:latin typeface="Arial" pitchFamily="34" charset="0"/>
              </a:rPr>
              <a:t>-	</a:t>
            </a:r>
            <a:r>
              <a:rPr lang="en-GB" sz="1000" b="1" smtClean="0">
                <a:latin typeface="Arial" pitchFamily="34" charset="0"/>
              </a:rPr>
              <a:t>Bilatéral France-Belgique</a:t>
            </a:r>
            <a:r>
              <a:rPr lang="en-GB" sz="1000" smtClean="0">
                <a:latin typeface="Arial" pitchFamily="34" charset="0"/>
              </a:rPr>
              <a:t> (coopération </a:t>
            </a:r>
            <a:r>
              <a:rPr lang="en-GB" sz="1000" u="sng" smtClean="0">
                <a:latin typeface="Arial" pitchFamily="34" charset="0"/>
              </a:rPr>
              <a:t>bilatérale</a:t>
            </a:r>
            <a:r>
              <a:rPr lang="en-GB" sz="1000" smtClean="0">
                <a:latin typeface="Arial" pitchFamily="34" charset="0"/>
              </a:rPr>
              <a:t> historique)</a:t>
            </a:r>
          </a:p>
          <a:p>
            <a:pPr defTabSz="228600"/>
            <a:r>
              <a:rPr lang="en-GB" sz="1000" smtClean="0">
                <a:latin typeface="Arial" pitchFamily="34" charset="0"/>
              </a:rPr>
              <a:t>	Cette coopération porte sur le programme d’Observation de la Terre SPOT, financé par la France (CNES) , la Suède et la Belgique et géré par le CNES.</a:t>
            </a:r>
          </a:p>
          <a:p>
            <a:pPr defTabSz="228600"/>
            <a:r>
              <a:rPr lang="en-GB" sz="1000" smtClean="0">
                <a:latin typeface="Arial" pitchFamily="34" charset="0"/>
              </a:rPr>
              <a:t>	Un a</a:t>
            </a:r>
            <a:r>
              <a:rPr lang="fr-BE" sz="1000" smtClean="0">
                <a:latin typeface="Arial" pitchFamily="34" charset="0"/>
              </a:rPr>
              <a:t>ccord intergouvernemental a été signé en 1979 et les satellites SPOT 1 à 4 ont été lancés en 1986, 1990, 1993, 1998. Le satellite SPOT 5 en préparation est prévu pour un lancement en  2002.</a:t>
            </a:r>
          </a:p>
          <a:p>
            <a:pPr defTabSz="228600"/>
            <a:r>
              <a:rPr lang="fr-BE" sz="1000" smtClean="0">
                <a:latin typeface="Arial" pitchFamily="34" charset="0"/>
              </a:rPr>
              <a:t>	Cette coopération, élargie à la Commission européenne et à l’Italie, a aussi permis de développer les instruments VEGETATION à embarquer sur SPOT 4 et 5 et d’installer un centre de traitement des images VEGETATION (CTIV) en Belgique (VITO à Mol).</a:t>
            </a:r>
          </a:p>
          <a:p>
            <a:pPr defTabSz="228600"/>
            <a:r>
              <a:rPr lang="fr-BE" sz="1000" smtClean="0">
                <a:latin typeface="Arial" pitchFamily="34" charset="0"/>
              </a:rPr>
              <a:t>-	</a:t>
            </a:r>
            <a:r>
              <a:rPr lang="en-GB" sz="1000" b="1" smtClean="0">
                <a:latin typeface="Arial" pitchFamily="34" charset="0"/>
              </a:rPr>
              <a:t>Bilatéral Russie-Belgique</a:t>
            </a:r>
            <a:r>
              <a:rPr lang="fr-BE" sz="1000" smtClean="0">
                <a:latin typeface="Arial" pitchFamily="34" charset="0"/>
              </a:rPr>
              <a:t> (on ne peut pas dire que l ’évaluation de cette opération soit </a:t>
            </a:r>
            <a:r>
              <a:rPr lang="fr-BE" sz="1000" u="sng" smtClean="0">
                <a:latin typeface="Arial" pitchFamily="34" charset="0"/>
              </a:rPr>
              <a:t>brillante</a:t>
            </a:r>
            <a:endParaRPr lang="fr-BE" sz="1000" smtClean="0">
              <a:latin typeface="Arial" pitchFamily="34" charset="0"/>
            </a:endParaRPr>
          </a:p>
          <a:p>
            <a:pPr defTabSz="228600"/>
            <a:r>
              <a:rPr lang="fr-BE" sz="1000" smtClean="0">
                <a:latin typeface="Arial" pitchFamily="34" charset="0"/>
              </a:rPr>
              <a:t>	Cette coopération visait le développement des instruments MIRAS à installer sur MIR en 1995 et SPICAM pour une mission vers Mars en 1996.  Ces deux développements ont été des échecs, le premier a subi une avarie en orbite quant au second, il a été victime de l’échec du lanceur.</a:t>
            </a:r>
          </a:p>
          <a:p>
            <a:pPr defTabSz="228600"/>
            <a:r>
              <a:rPr lang="fr-BE" sz="1000" smtClean="0">
                <a:latin typeface="Arial" pitchFamily="34" charset="0"/>
              </a:rPr>
              <a:t>	Des contacts sont actuellement en cours pour redémarrer une nouvelle coopération.</a:t>
            </a:r>
          </a:p>
          <a:p>
            <a:pPr defTabSz="228600"/>
            <a:r>
              <a:rPr lang="fr-BE" sz="1000" smtClean="0">
                <a:latin typeface="Arial" pitchFamily="34" charset="0"/>
              </a:rPr>
              <a:t>-	</a:t>
            </a:r>
            <a:r>
              <a:rPr lang="en-GB" sz="1000" b="1" smtClean="0">
                <a:latin typeface="Arial" pitchFamily="34" charset="0"/>
              </a:rPr>
              <a:t>Bilatéral Argentine-Belgique</a:t>
            </a:r>
            <a:r>
              <a:rPr lang="en-GB" sz="1000" smtClean="0">
                <a:latin typeface="Arial" pitchFamily="34" charset="0"/>
              </a:rPr>
              <a:t> (coopération </a:t>
            </a:r>
            <a:r>
              <a:rPr lang="en-GB" sz="1000" u="sng" smtClean="0">
                <a:latin typeface="Arial" pitchFamily="34" charset="0"/>
              </a:rPr>
              <a:t>très récente</a:t>
            </a:r>
            <a:r>
              <a:rPr lang="en-GB" sz="1000" smtClean="0">
                <a:latin typeface="Arial" pitchFamily="34" charset="0"/>
              </a:rPr>
              <a:t>)</a:t>
            </a:r>
          </a:p>
          <a:p>
            <a:pPr defTabSz="228600"/>
            <a:r>
              <a:rPr lang="en-GB" sz="1000" smtClean="0">
                <a:latin typeface="Arial" pitchFamily="34" charset="0"/>
              </a:rPr>
              <a:t>	</a:t>
            </a:r>
            <a:r>
              <a:rPr lang="fr-BE" sz="1000" smtClean="0">
                <a:latin typeface="Arial" pitchFamily="34" charset="0"/>
              </a:rPr>
              <a:t>Cette coopération porte sur une participation belge au programme d’Observation de la Terre SAOCOM argentin. L’ accord a été finalisé et signé en octobre 2000.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C994D6-58EC-4B17-BF39-4444756E83A1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defTabSz="228600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96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05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564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13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5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1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1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0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3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notice_body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Only Logo Belspo 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6021388"/>
            <a:ext cx="93662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g_logo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ijs@belspo.be" TargetMode="External"/><Relationship Id="rId2" Type="http://schemas.openxmlformats.org/officeDocument/2006/relationships/hyperlink" Target="http://www.belspo.b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pPr lvl="1"/>
            <a:r>
              <a:rPr lang="en-GB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 in BELGIUM</a:t>
            </a:r>
            <a:br>
              <a:rPr lang="en-GB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Belgian Federal Science Policy</a:t>
            </a:r>
            <a:b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BELSPO</a:t>
            </a:r>
            <a:b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J. NIJSKENS</a:t>
            </a:r>
            <a:b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 department</a:t>
            </a:r>
            <a:b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pPr marL="742950" lvl="1" indent="-285750">
              <a:defRPr/>
            </a:pPr>
            <a:endParaRPr lang="nl-BE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>
              <a:defRPr/>
            </a:pPr>
            <a:endParaRPr lang="fr-FR" sz="1600" b="1" dirty="0" smtClean="0">
              <a:latin typeface="Arial" charset="0"/>
            </a:endParaRPr>
          </a:p>
          <a:p>
            <a:pPr marL="742950" lvl="1" indent="-285750">
              <a:defRPr/>
            </a:pPr>
            <a:endParaRPr lang="fr-FR" sz="1600" b="1" dirty="0">
              <a:latin typeface="Arial" charset="0"/>
            </a:endParaRPr>
          </a:p>
          <a:p>
            <a:pPr marL="742950" lvl="1" indent="-285750">
              <a:defRPr/>
            </a:pPr>
            <a:endParaRPr lang="fr-FR" sz="1600" b="1" dirty="0">
              <a:latin typeface="Arial" charset="0"/>
            </a:endParaRPr>
          </a:p>
          <a:p>
            <a:pPr marL="742950" lvl="1" indent="-285750">
              <a:defRPr/>
            </a:pPr>
            <a:r>
              <a:rPr lang="en-GB" sz="1600" b="1" dirty="0" smtClean="0">
                <a:latin typeface="Arial" charset="0"/>
              </a:rPr>
              <a:t>1st China – Belgium Dialogue</a:t>
            </a:r>
          </a:p>
          <a:p>
            <a:pPr marL="742950" lvl="1" indent="-285750">
              <a:defRPr/>
            </a:pPr>
            <a:r>
              <a:rPr lang="en-GB" sz="1600" b="1" dirty="0" smtClean="0">
                <a:latin typeface="Arial" charset="0"/>
              </a:rPr>
              <a:t>30 March 2017</a:t>
            </a:r>
          </a:p>
          <a:p>
            <a:pPr marL="742950" lvl="1" indent="-285750">
              <a:defRPr/>
            </a:pPr>
            <a:endParaRPr lang="en-US" b="1" dirty="0"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err="1" smtClean="0">
                <a:solidFill>
                  <a:schemeClr val="bg1">
                    <a:lumMod val="75000"/>
                  </a:schemeClr>
                </a:solidFill>
              </a:rPr>
              <a:t>Belspo</a:t>
            </a: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ESA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Bilateral programmes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MOU China-Belgium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0033CC"/>
                </a:solidFill>
              </a:rPr>
              <a:t>National Programme in EO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figures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expertise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nl-BE" sz="2800" b="1" kern="1200" dirty="0">
                <a:solidFill>
                  <a:schemeClr val="accent2"/>
                </a:solidFill>
                <a:ea typeface="+mn-ea"/>
                <a:cs typeface="+mn-cs"/>
              </a:rPr>
              <a:t>STEREO: a </a:t>
            </a:r>
            <a:r>
              <a:rPr lang="nl-BE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dedicated</a:t>
            </a:r>
            <a:r>
              <a:rPr lang="nl-BE" sz="2800" b="1" kern="1200" dirty="0">
                <a:solidFill>
                  <a:schemeClr val="accent2"/>
                </a:solidFill>
                <a:ea typeface="+mn-ea"/>
                <a:cs typeface="+mn-cs"/>
              </a:rPr>
              <a:t> remote </a:t>
            </a:r>
            <a:r>
              <a:rPr lang="nl-BE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sensing</a:t>
            </a:r>
            <a:r>
              <a:rPr lang="nl-BE" sz="2800" b="1" kern="1200" dirty="0">
                <a:solidFill>
                  <a:schemeClr val="accent2"/>
                </a:solidFill>
                <a:ea typeface="+mn-ea"/>
                <a:cs typeface="+mn-cs"/>
              </a:rPr>
              <a:t> research </a:t>
            </a:r>
            <a:r>
              <a:rPr lang="nl-BE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programme</a:t>
            </a:r>
            <a:endParaRPr lang="en-GB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Since 2001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Currently phase III: 2014 </a:t>
            </a:r>
            <a:r>
              <a:rPr lang="en-GB" sz="2400" dirty="0" smtClean="0"/>
              <a:t>–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nl-BE" sz="2400" dirty="0"/>
              <a:t>Budget: ± 28 M</a:t>
            </a:r>
            <a:r>
              <a:rPr lang="en-GB" altLang="nl-BE" sz="2400" dirty="0" smtClean="0"/>
              <a:t>€</a:t>
            </a:r>
            <a:endParaRPr lang="en-GB" altLang="nl-BE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479173" y="3323211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Key methodological focus: hyperspectral remote sensing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64904"/>
            <a:ext cx="4466154" cy="279134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1560" y="551723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BE" sz="2400" dirty="0">
                <a:latin typeface="+mn-lt"/>
              </a:rPr>
              <a:t>Research </a:t>
            </a:r>
            <a:r>
              <a:rPr lang="en-GB" sz="2400" dirty="0" smtClean="0">
                <a:latin typeface="+mn-lt"/>
              </a:rPr>
              <a:t>projects</a:t>
            </a:r>
            <a:r>
              <a:rPr lang="nl-BE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open for international partners on the basis of fund matching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3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err="1" smtClean="0">
                <a:solidFill>
                  <a:schemeClr val="bg1">
                    <a:lumMod val="75000"/>
                  </a:schemeClr>
                </a:solidFill>
              </a:rPr>
              <a:t>Belspo</a:t>
            </a: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ESA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Bilateral programmes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MOU China-Belgium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National Programme in EO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0070C0"/>
                </a:solidFill>
              </a:rPr>
              <a:t>Key figures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expertise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024336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Belgian space actors</a:t>
            </a:r>
            <a:b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smtClean="0">
                <a:solidFill>
                  <a:srgbClr val="0033CC"/>
                </a:solidFill>
              </a:rPr>
              <a:t/>
            </a:r>
            <a:br>
              <a:rPr lang="en-GB" sz="2800" b="1" dirty="0" smtClean="0">
                <a:solidFill>
                  <a:srgbClr val="0033CC"/>
                </a:solidFill>
              </a:rPr>
            </a:br>
            <a:r>
              <a:rPr lang="en-GB" sz="2800" b="1" dirty="0" smtClean="0">
                <a:solidFill>
                  <a:srgbClr val="0033CC"/>
                </a:solidFill>
              </a:rPr>
              <a:t>70 research teams</a:t>
            </a:r>
            <a:br>
              <a:rPr lang="en-GB" sz="2800" b="1" dirty="0" smtClean="0">
                <a:solidFill>
                  <a:srgbClr val="0033CC"/>
                </a:solidFill>
              </a:rPr>
            </a:br>
            <a:r>
              <a:rPr lang="en-GB" sz="2800" b="1" dirty="0" smtClean="0">
                <a:solidFill>
                  <a:srgbClr val="0033CC"/>
                </a:solidFill>
              </a:rPr>
              <a:t>&gt;50 industries</a:t>
            </a:r>
            <a:br>
              <a:rPr lang="en-GB" sz="2800" b="1" dirty="0" smtClean="0">
                <a:solidFill>
                  <a:srgbClr val="0033CC"/>
                </a:solidFill>
              </a:rPr>
            </a:br>
            <a:r>
              <a:rPr lang="en-GB" sz="2800" b="1" dirty="0" smtClean="0">
                <a:solidFill>
                  <a:srgbClr val="0033CC"/>
                </a:solidFill>
              </a:rPr>
              <a:t>Turn over 330 M€</a:t>
            </a:r>
            <a:br>
              <a:rPr lang="en-GB" sz="2800" b="1" dirty="0" smtClean="0">
                <a:solidFill>
                  <a:srgbClr val="0033CC"/>
                </a:solidFill>
              </a:rPr>
            </a:br>
            <a:r>
              <a:rPr lang="en-GB" sz="2800" b="1" dirty="0" smtClean="0">
                <a:solidFill>
                  <a:srgbClr val="0033CC"/>
                </a:solidFill>
              </a:rPr>
              <a:t>Employment : 2000 FTE</a:t>
            </a:r>
            <a:br>
              <a:rPr lang="en-GB" sz="2800" b="1" dirty="0" smtClean="0">
                <a:solidFill>
                  <a:srgbClr val="0033CC"/>
                </a:solidFill>
              </a:rPr>
            </a:br>
            <a:endParaRPr lang="en-GB" sz="2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err="1" smtClean="0">
                <a:solidFill>
                  <a:schemeClr val="bg1">
                    <a:lumMod val="75000"/>
                  </a:schemeClr>
                </a:solidFill>
              </a:rPr>
              <a:t>Belspo</a:t>
            </a: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ESA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Bilateral programmes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MOU China-Belgium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National Programme in EO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figure</a:t>
            </a:r>
            <a:r>
              <a:rPr lang="en-GB" sz="2800" b="1" dirty="0">
                <a:solidFill>
                  <a:schemeClr val="bg1">
                    <a:lumMod val="85000"/>
                  </a:schemeClr>
                </a:solidFill>
              </a:rPr>
              <a:t>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0070C0"/>
                </a:solidFill>
              </a:rPr>
              <a:t>Key expertise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Space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ESA Space station </a:t>
            </a:r>
            <a:r>
              <a:rPr lang="en-GB" sz="2800" b="1" dirty="0" err="1" smtClean="0"/>
              <a:t>Redu</a:t>
            </a:r>
            <a:endParaRPr lang="en-GB" sz="2800" b="1" dirty="0" smtClean="0"/>
          </a:p>
          <a:p>
            <a:pPr lvl="1"/>
            <a:r>
              <a:rPr lang="en-GB" dirty="0" smtClean="0"/>
              <a:t>Telecom, Techno, Security</a:t>
            </a:r>
          </a:p>
          <a:p>
            <a:r>
              <a:rPr lang="en-GB" sz="2800" b="1" dirty="0" smtClean="0"/>
              <a:t>CTIV (</a:t>
            </a:r>
            <a:r>
              <a:rPr lang="en-GB" sz="2800" b="1" dirty="0" err="1" smtClean="0"/>
              <a:t>Mol</a:t>
            </a:r>
            <a:r>
              <a:rPr lang="en-GB" sz="2800" b="1" dirty="0" smtClean="0"/>
              <a:t>) : VITO</a:t>
            </a:r>
          </a:p>
          <a:p>
            <a:pPr lvl="1"/>
            <a:r>
              <a:rPr lang="en-GB" dirty="0" smtClean="0"/>
              <a:t>Processing of Vegetation data and EO data</a:t>
            </a:r>
          </a:p>
          <a:p>
            <a:r>
              <a:rPr lang="en-GB" sz="2800" b="1" dirty="0" smtClean="0"/>
              <a:t>Test facilities in CSL (Liège)</a:t>
            </a:r>
          </a:p>
          <a:p>
            <a:r>
              <a:rPr lang="en-GB" sz="2800" b="1" dirty="0" smtClean="0"/>
              <a:t>Radiation test facility in UCL (Louvain LN)</a:t>
            </a:r>
          </a:p>
          <a:p>
            <a:r>
              <a:rPr lang="en-GB" sz="2800" b="1" dirty="0" smtClean="0"/>
              <a:t>ESA BIC in </a:t>
            </a:r>
            <a:r>
              <a:rPr lang="en-GB" sz="2800" b="1" dirty="0" err="1" smtClean="0"/>
              <a:t>Redu</a:t>
            </a:r>
            <a:r>
              <a:rPr lang="en-GB" sz="2800" b="1" dirty="0" smtClean="0"/>
              <a:t> and in </a:t>
            </a:r>
            <a:r>
              <a:rPr lang="en-GB" sz="2800" b="1" dirty="0" err="1" smtClean="0"/>
              <a:t>Mol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494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33CC"/>
                </a:solidFill>
              </a:rPr>
              <a:t>T</a:t>
            </a:r>
            <a:r>
              <a:rPr lang="en-GB" sz="2800" b="1" dirty="0" smtClean="0">
                <a:solidFill>
                  <a:srgbClr val="0033CC"/>
                </a:solidFill>
              </a:rPr>
              <a:t>echnologies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820472" cy="6453336"/>
          </a:xfrm>
        </p:spPr>
        <p:txBody>
          <a:bodyPr/>
          <a:lstStyle/>
          <a:p>
            <a:pPr marL="0" indent="0">
              <a:buNone/>
            </a:pPr>
            <a:endParaRPr lang="en-GB" sz="2800" b="1" dirty="0" smtClean="0">
              <a:solidFill>
                <a:srgbClr val="0033CC"/>
              </a:solidFill>
            </a:endParaRPr>
          </a:p>
          <a:p>
            <a:pPr lvl="1">
              <a:buFontTx/>
              <a:buChar char="•"/>
            </a:pPr>
            <a:r>
              <a:rPr lang="en-GB" sz="2400" b="1" dirty="0" smtClean="0"/>
              <a:t>TAS </a:t>
            </a:r>
            <a:r>
              <a:rPr lang="en-GB" sz="2400" b="1" dirty="0" err="1" smtClean="0"/>
              <a:t>Etca</a:t>
            </a:r>
            <a:r>
              <a:rPr lang="en-GB" sz="2400" b="1" dirty="0" smtClean="0"/>
              <a:t> : power supply</a:t>
            </a:r>
          </a:p>
          <a:p>
            <a:pPr lvl="1">
              <a:buFontTx/>
              <a:buChar char="•"/>
            </a:pPr>
            <a:r>
              <a:rPr lang="en-GB" sz="2400" b="1" dirty="0" err="1" smtClean="0"/>
              <a:t>Spacebel</a:t>
            </a:r>
            <a:r>
              <a:rPr lang="en-GB" sz="2400" b="1" dirty="0" smtClean="0"/>
              <a:t>, SAS, Rhea : software and ground segment</a:t>
            </a:r>
          </a:p>
          <a:p>
            <a:pPr lvl="1">
              <a:buFontTx/>
              <a:buChar char="•"/>
            </a:pPr>
            <a:r>
              <a:rPr lang="en-GB" sz="2400" b="1" dirty="0" err="1" smtClean="0"/>
              <a:t>Umicore</a:t>
            </a:r>
            <a:r>
              <a:rPr lang="en-GB" sz="2400" b="1" dirty="0" smtClean="0"/>
              <a:t> : solar cell substrates</a:t>
            </a:r>
          </a:p>
          <a:p>
            <a:pPr lvl="1">
              <a:buFontTx/>
              <a:buChar char="•"/>
            </a:pPr>
            <a:r>
              <a:rPr lang="en-GB" sz="2400" b="1" dirty="0" err="1" smtClean="0"/>
              <a:t>Qinetiq</a:t>
            </a:r>
            <a:r>
              <a:rPr lang="en-GB" sz="2400" b="1" dirty="0" smtClean="0"/>
              <a:t> : </a:t>
            </a:r>
            <a:r>
              <a:rPr lang="en-GB" sz="2400" b="1" dirty="0" err="1" smtClean="0"/>
              <a:t>Proba</a:t>
            </a:r>
            <a:r>
              <a:rPr lang="en-GB" sz="2400" b="1" dirty="0" smtClean="0"/>
              <a:t> platform</a:t>
            </a:r>
          </a:p>
          <a:p>
            <a:pPr lvl="1">
              <a:buFontTx/>
              <a:buChar char="•"/>
            </a:pPr>
            <a:r>
              <a:rPr lang="nl-BE" sz="2400" b="1" dirty="0" err="1" smtClean="0"/>
              <a:t>Cypress</a:t>
            </a:r>
            <a:r>
              <a:rPr lang="nl-BE" sz="2400" b="1" dirty="0" smtClean="0"/>
              <a:t>, </a:t>
            </a:r>
            <a:r>
              <a:rPr lang="nl-BE" sz="2400" b="1" dirty="0" err="1" smtClean="0"/>
              <a:t>Cmosis</a:t>
            </a:r>
            <a:r>
              <a:rPr lang="nl-BE" sz="2400" b="1" dirty="0" smtClean="0"/>
              <a:t>, </a:t>
            </a:r>
            <a:r>
              <a:rPr lang="nl-BE" sz="2400" b="1" dirty="0" err="1" smtClean="0"/>
              <a:t>Caeleste</a:t>
            </a:r>
            <a:r>
              <a:rPr lang="nl-BE" sz="2400" b="1" dirty="0" smtClean="0"/>
              <a:t>: </a:t>
            </a:r>
            <a:r>
              <a:rPr lang="nl-BE" sz="2400" b="1" dirty="0" err="1" smtClean="0"/>
              <a:t>Cmos</a:t>
            </a:r>
            <a:r>
              <a:rPr lang="nl-BE" sz="2400" b="1" dirty="0" smtClean="0"/>
              <a:t> sensors</a:t>
            </a:r>
          </a:p>
          <a:p>
            <a:pPr lvl="1">
              <a:buFontTx/>
              <a:buChar char="•"/>
            </a:pPr>
            <a:r>
              <a:rPr lang="nl-BE" sz="2400" b="1" dirty="0" smtClean="0"/>
              <a:t>EHP: heat </a:t>
            </a:r>
            <a:r>
              <a:rPr lang="nl-BE" sz="2400" b="1" dirty="0" err="1" smtClean="0"/>
              <a:t>pipes</a:t>
            </a:r>
            <a:endParaRPr lang="nl-BE" sz="2400" b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GB" sz="2400" b="1" dirty="0" err="1"/>
              <a:t>Newtec</a:t>
            </a:r>
            <a:r>
              <a:rPr lang="en-GB" sz="2400" b="1" dirty="0"/>
              <a:t>: sat 3 </a:t>
            </a:r>
            <a:r>
              <a:rPr lang="en-GB" sz="2400" b="1" dirty="0" smtClean="0"/>
              <a:t>play, telecom G/S</a:t>
            </a:r>
            <a:endParaRPr lang="en-GB" sz="24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sz="2400" b="1" dirty="0" err="1"/>
              <a:t>Septentrio</a:t>
            </a:r>
            <a:r>
              <a:rPr lang="en-GB" sz="2400" b="1" dirty="0"/>
              <a:t>: GNSS receivers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OIP, AMOS: EO instruments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/>
              <a:t>Sonaca</a:t>
            </a:r>
            <a:r>
              <a:rPr lang="en-US" sz="2400" b="1" dirty="0" smtClean="0"/>
              <a:t>: structures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SABCA: structures, </a:t>
            </a:r>
            <a:r>
              <a:rPr lang="en-US" sz="2400" b="1" dirty="0" smtClean="0"/>
              <a:t>actuators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….</a:t>
            </a:r>
            <a:endParaRPr lang="en-GB" sz="2400" b="1" dirty="0"/>
          </a:p>
          <a:p>
            <a:pPr lvl="1">
              <a:defRPr/>
            </a:pPr>
            <a:endParaRPr lang="en-GB" sz="2400" b="1" dirty="0"/>
          </a:p>
          <a:p>
            <a:pPr lvl="1">
              <a:buFontTx/>
              <a:buChar char="•"/>
            </a:pPr>
            <a:endParaRPr lang="en-GB" sz="2400" b="1" dirty="0" smtClean="0"/>
          </a:p>
          <a:p>
            <a:pPr lvl="1">
              <a:buFontTx/>
              <a:buChar char="•"/>
            </a:pPr>
            <a:endParaRPr lang="en-GB" sz="2400" b="1" dirty="0" smtClean="0"/>
          </a:p>
          <a:p>
            <a:endParaRPr lang="en-GB" dirty="0" smtClean="0">
              <a:latin typeface="Times New Roman" pitchFamily="18" charset="0"/>
            </a:endParaRPr>
          </a:p>
          <a:p>
            <a:pPr lvl="1"/>
            <a:endParaRPr lang="en-GB" dirty="0" smtClean="0">
              <a:latin typeface="Times New Roman" pitchFamily="18" charset="0"/>
            </a:endParaRPr>
          </a:p>
          <a:p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36868" name="Picture 3" descr="PROBA_artist2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772816"/>
            <a:ext cx="14890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4" descr="STAR-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1816" r="21991" b="22647"/>
          <a:stretch>
            <a:fillRect/>
          </a:stretch>
        </p:blipFill>
        <p:spPr bwMode="black">
          <a:xfrm>
            <a:off x="7533482" y="3284984"/>
            <a:ext cx="16176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SCN08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11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M:\MARKETING EHP\images plaquette EHP\Images_divers\EHP_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/>
          <a:stretch>
            <a:fillRect/>
          </a:stretch>
        </p:blipFill>
        <p:spPr bwMode="auto">
          <a:xfrm>
            <a:off x="6328543" y="5143971"/>
            <a:ext cx="16557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3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PROBA: a small robust platform</a:t>
            </a:r>
            <a:endParaRPr lang="en-US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5452" y="908720"/>
            <a:ext cx="6395020" cy="4525963"/>
          </a:xfrm>
        </p:spPr>
        <p:txBody>
          <a:bodyPr/>
          <a:lstStyle/>
          <a:p>
            <a:r>
              <a:rPr lang="nl-BE" sz="2800" b="1" dirty="0" smtClean="0">
                <a:solidFill>
                  <a:srgbClr val="009999"/>
                </a:solidFill>
              </a:rPr>
              <a:t>PROBA-1</a:t>
            </a:r>
            <a:r>
              <a:rPr lang="nl-BE" sz="2800" dirty="0" smtClean="0"/>
              <a:t>:</a:t>
            </a:r>
          </a:p>
          <a:p>
            <a:pPr lvl="1"/>
            <a:r>
              <a:rPr lang="en-GB" sz="2400" dirty="0"/>
              <a:t>Project for On-Board Autonomy </a:t>
            </a:r>
            <a:endParaRPr lang="en-GB" sz="2400" dirty="0" smtClean="0"/>
          </a:p>
          <a:p>
            <a:pPr lvl="1"/>
            <a:r>
              <a:rPr lang="nl-BE" sz="2400" dirty="0" err="1" smtClean="0"/>
              <a:t>Launched</a:t>
            </a:r>
            <a:r>
              <a:rPr lang="nl-BE" sz="2400" dirty="0" smtClean="0"/>
              <a:t> in 2001 – </a:t>
            </a:r>
            <a:r>
              <a:rPr lang="nl-BE" sz="2400" dirty="0" err="1" smtClean="0"/>
              <a:t>ESA’s</a:t>
            </a:r>
            <a:r>
              <a:rPr lang="nl-BE" sz="2400" dirty="0" smtClean="0"/>
              <a:t> </a:t>
            </a:r>
            <a:r>
              <a:rPr lang="nl-BE" sz="2400" dirty="0" err="1" smtClean="0"/>
              <a:t>longest</a:t>
            </a:r>
            <a:r>
              <a:rPr lang="nl-BE" sz="2400" dirty="0" smtClean="0"/>
              <a:t> running </a:t>
            </a:r>
            <a:r>
              <a:rPr lang="nl-BE" sz="2400" dirty="0" err="1" smtClean="0"/>
              <a:t>operational</a:t>
            </a:r>
            <a:r>
              <a:rPr lang="nl-BE" sz="2400" dirty="0" smtClean="0"/>
              <a:t> </a:t>
            </a:r>
            <a:r>
              <a:rPr lang="nl-BE" sz="2400" dirty="0" err="1" smtClean="0"/>
              <a:t>satellite</a:t>
            </a:r>
            <a:endParaRPr lang="nl-BE" sz="2400" dirty="0" smtClean="0"/>
          </a:p>
          <a:p>
            <a:pPr lvl="1"/>
            <a:r>
              <a:rPr lang="en-GB" sz="2400" dirty="0" smtClean="0"/>
              <a:t>Hyperspectral CHRIS (Compact </a:t>
            </a:r>
            <a:r>
              <a:rPr lang="en-GB" sz="2400" dirty="0"/>
              <a:t>High Resolution Imaging </a:t>
            </a:r>
            <a:r>
              <a:rPr lang="en-GB" sz="2400" dirty="0" smtClean="0"/>
              <a:t>Spectrometer) sensor  on-board</a:t>
            </a:r>
          </a:p>
          <a:p>
            <a:pPr lvl="1"/>
            <a:r>
              <a:rPr lang="nl-BE" sz="2400" dirty="0" err="1" smtClean="0"/>
              <a:t>Followed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:</a:t>
            </a:r>
          </a:p>
          <a:p>
            <a:pPr marL="342900" lvl="1" indent="-342900">
              <a:buChar char="•"/>
            </a:pPr>
            <a:r>
              <a:rPr lang="nl-BE" b="1" dirty="0">
                <a:solidFill>
                  <a:srgbClr val="009999"/>
                </a:solidFill>
                <a:ea typeface="+mn-ea"/>
                <a:cs typeface="+mn-cs"/>
              </a:rPr>
              <a:t>PROBA-2 (2009)</a:t>
            </a:r>
          </a:p>
          <a:p>
            <a:pPr lvl="1"/>
            <a:r>
              <a:rPr lang="nl-BE" sz="2400" dirty="0"/>
              <a:t>Solar </a:t>
            </a:r>
            <a:r>
              <a:rPr lang="nl-BE" sz="2400" dirty="0" err="1"/>
              <a:t>science</a:t>
            </a:r>
            <a:r>
              <a:rPr lang="nl-BE" sz="2400" dirty="0"/>
              <a:t> </a:t>
            </a:r>
            <a:r>
              <a:rPr lang="nl-BE" sz="2400" dirty="0" err="1"/>
              <a:t>experiments</a:t>
            </a:r>
            <a:endParaRPr lang="nl-BE" sz="2400" dirty="0"/>
          </a:p>
          <a:p>
            <a:pPr marL="342900" lvl="1" indent="-342900">
              <a:buChar char="•"/>
            </a:pPr>
            <a:r>
              <a:rPr lang="nl-BE" b="1" dirty="0" smtClean="0">
                <a:solidFill>
                  <a:srgbClr val="009999"/>
                </a:solidFill>
                <a:ea typeface="+mn-ea"/>
                <a:cs typeface="+mn-cs"/>
              </a:rPr>
              <a:t>PROBA-V (2013)</a:t>
            </a:r>
            <a:endParaRPr lang="nl-BE" b="1" dirty="0">
              <a:solidFill>
                <a:srgbClr val="009999"/>
              </a:solidFill>
              <a:ea typeface="+mn-ea"/>
              <a:cs typeface="+mn-cs"/>
            </a:endParaRPr>
          </a:p>
          <a:p>
            <a:pPr lvl="1"/>
            <a:r>
              <a:rPr lang="nl-BE" sz="2400" dirty="0" err="1"/>
              <a:t>Operational</a:t>
            </a:r>
            <a:r>
              <a:rPr lang="nl-BE" sz="2400" dirty="0"/>
              <a:t> </a:t>
            </a:r>
            <a:r>
              <a:rPr lang="nl-BE" sz="2400" dirty="0" err="1"/>
              <a:t>global</a:t>
            </a:r>
            <a:r>
              <a:rPr lang="nl-BE" sz="2400" dirty="0"/>
              <a:t> </a:t>
            </a:r>
            <a:r>
              <a:rPr lang="nl-BE" sz="2400" dirty="0" err="1"/>
              <a:t>daily</a:t>
            </a:r>
            <a:r>
              <a:rPr lang="nl-BE" sz="2400" dirty="0"/>
              <a:t> </a:t>
            </a:r>
            <a:r>
              <a:rPr lang="nl-BE" sz="2400" dirty="0" err="1" smtClean="0"/>
              <a:t>vegetation</a:t>
            </a:r>
            <a:r>
              <a:rPr lang="nl-BE" sz="2400" dirty="0" smtClean="0"/>
              <a:t> </a:t>
            </a:r>
            <a:r>
              <a:rPr lang="nl-BE" sz="2400" dirty="0"/>
              <a:t>monitoring</a:t>
            </a: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90872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2780928"/>
            <a:ext cx="1872208" cy="194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4722476"/>
            <a:ext cx="1885900" cy="14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88640"/>
            <a:ext cx="8064896" cy="10801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smtClean="0"/>
              <a:t>PROBA V - Payload</a:t>
            </a:r>
            <a:br>
              <a:rPr lang="en-GB" sz="2800" b="1" smtClean="0"/>
            </a:br>
            <a:r>
              <a:rPr lang="en-GB" sz="2800" b="1" smtClean="0">
                <a:solidFill>
                  <a:schemeClr val="hlink"/>
                </a:solidFill>
              </a:rPr>
              <a:t>Multispectral Earth observing instrument </a:t>
            </a:r>
            <a:endParaRPr lang="en-GB" sz="2800" b="1">
              <a:solidFill>
                <a:schemeClr val="hlink"/>
              </a:solidFill>
            </a:endParaRPr>
          </a:p>
        </p:txBody>
      </p:sp>
      <p:pic>
        <p:nvPicPr>
          <p:cNvPr id="4" name="Picture 4" descr="Vegetation instrumen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/>
          <a:stretch>
            <a:fillRect/>
          </a:stretch>
        </p:blipFill>
        <p:spPr bwMode="auto">
          <a:xfrm>
            <a:off x="681756" y="1340768"/>
            <a:ext cx="4337447" cy="344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52" y="3645023"/>
            <a:ext cx="4673848" cy="31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100278" y="1612689"/>
            <a:ext cx="29201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hlinkClick r:id="rId2"/>
              </a:rPr>
              <a:t>WWW.belspo.be</a:t>
            </a:r>
            <a:endParaRPr lang="nl-BE" dirty="0" smtClean="0"/>
          </a:p>
          <a:p>
            <a:r>
              <a:rPr lang="nl-BE" dirty="0" smtClean="0">
                <a:hlinkClick r:id="rId3"/>
              </a:rPr>
              <a:t>nijs@belspo.be</a:t>
            </a:r>
            <a:endParaRPr lang="nl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3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err="1" smtClean="0">
                <a:solidFill>
                  <a:srgbClr val="0033CC"/>
                </a:solidFill>
              </a:rPr>
              <a:t>Belspo</a:t>
            </a:r>
            <a:endParaRPr lang="en-GB" sz="2800" b="1" dirty="0" smtClean="0">
              <a:solidFill>
                <a:srgbClr val="0033CC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ESA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Bilateral programmes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MOU China-Belgium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National Programme in EO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figures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expertise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ctr">
              <a:spcBef>
                <a:spcPct val="20000"/>
              </a:spcBef>
              <a:defRPr/>
            </a:pPr>
            <a:r>
              <a:rPr lang="en-GB" sz="2800" b="1" dirty="0" err="1" smtClean="0">
                <a:solidFill>
                  <a:srgbClr val="0033CC"/>
                </a:solidFill>
              </a:rPr>
              <a:t>Belspo</a:t>
            </a:r>
            <a:endParaRPr lang="en-GB" sz="2800" b="1" dirty="0" smtClean="0">
              <a:solidFill>
                <a:srgbClr val="0033CC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b="1" dirty="0" smtClean="0">
              <a:solidFill>
                <a:srgbClr val="0033CC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Responsible for the space programs in international context</a:t>
            </a:r>
            <a:endParaRPr lang="en-GB" sz="2800" b="1" dirty="0" smtClean="0">
              <a:solidFill>
                <a:srgbClr val="0033CC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33CC"/>
                </a:solidFill>
              </a:rPr>
              <a:t>No national space agency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33CC"/>
                </a:solidFill>
              </a:rPr>
              <a:t>ISAB in make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Budget : 200 M€/Y</a:t>
            </a:r>
            <a:endParaRPr lang="en-GB" sz="2800" b="1" dirty="0" smtClean="0">
              <a:solidFill>
                <a:srgbClr val="0033CC"/>
              </a:solidFill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Space budget repartition</a:t>
            </a:r>
            <a:endParaRPr lang="en-US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05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err="1" smtClean="0">
                <a:solidFill>
                  <a:schemeClr val="bg1">
                    <a:lumMod val="75000"/>
                  </a:schemeClr>
                </a:solidFill>
              </a:rPr>
              <a:t>Belspo</a:t>
            </a: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33CC"/>
                </a:solidFill>
              </a:rPr>
              <a:t>ESA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Bilateral programmes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MOU China-Belgium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National Programme in EO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figures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expertise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4796" y="1700808"/>
            <a:ext cx="65039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0033CC"/>
                </a:solidFill>
              </a:rPr>
              <a:t>ESA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nl-BE" sz="2800" b="1" dirty="0" smtClean="0">
                <a:solidFill>
                  <a:srgbClr val="0033CC"/>
                </a:solidFill>
              </a:rPr>
              <a:t>European Space Agency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nl-BE" sz="2800" b="1" dirty="0" smtClean="0">
                <a:solidFill>
                  <a:srgbClr val="0033CC"/>
                </a:solidFill>
              </a:rPr>
              <a:t>22 Member </a:t>
            </a:r>
            <a:r>
              <a:rPr lang="nl-BE" sz="2800" b="1" dirty="0" err="1" smtClean="0">
                <a:solidFill>
                  <a:srgbClr val="0033CC"/>
                </a:solidFill>
              </a:rPr>
              <a:t>states</a:t>
            </a:r>
            <a:endParaRPr lang="nl-BE" sz="2800" b="1" dirty="0" smtClean="0">
              <a:solidFill>
                <a:srgbClr val="0033CC"/>
              </a:solidFill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nl-BE" sz="2800" b="1" dirty="0" smtClean="0">
                <a:solidFill>
                  <a:srgbClr val="0033CC"/>
                </a:solidFill>
              </a:rPr>
              <a:t>1 </a:t>
            </a:r>
            <a:r>
              <a:rPr lang="nl-BE" sz="2800" b="1" dirty="0" err="1" smtClean="0">
                <a:solidFill>
                  <a:srgbClr val="0033CC"/>
                </a:solidFill>
              </a:rPr>
              <a:t>associated</a:t>
            </a:r>
            <a:r>
              <a:rPr lang="nl-BE" sz="2800" b="1" dirty="0">
                <a:solidFill>
                  <a:srgbClr val="0033CC"/>
                </a:solidFill>
              </a:rPr>
              <a:t> </a:t>
            </a:r>
            <a:r>
              <a:rPr lang="nl-BE" sz="2800" b="1" dirty="0" smtClean="0">
                <a:solidFill>
                  <a:srgbClr val="0033CC"/>
                </a:solidFill>
              </a:rPr>
              <a:t>state</a:t>
            </a:r>
            <a:endParaRPr lang="en-GB" sz="2800" b="1" dirty="0" smtClean="0">
              <a:solidFill>
                <a:srgbClr val="0033CC"/>
              </a:solidFill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GB" sz="2400" b="1" dirty="0" smtClean="0">
              <a:solidFill>
                <a:srgbClr val="0033CC"/>
              </a:solidFill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33CC"/>
                </a:solidFill>
              </a:rPr>
              <a:t>Engagement by field </a:t>
            </a:r>
            <a:br>
              <a:rPr lang="en-US" sz="2800" b="1" dirty="0">
                <a:solidFill>
                  <a:srgbClr val="0033CC"/>
                </a:solidFill>
              </a:rPr>
            </a:br>
            <a:r>
              <a:rPr lang="en-US" sz="2800" b="1" dirty="0">
                <a:solidFill>
                  <a:srgbClr val="0033CC"/>
                </a:solidFill>
              </a:rPr>
              <a:t> ESA </a:t>
            </a:r>
            <a:r>
              <a:rPr lang="en-US" sz="2800" b="1" dirty="0" smtClean="0">
                <a:solidFill>
                  <a:srgbClr val="0033CC"/>
                </a:solidFill>
              </a:rPr>
              <a:t>Programs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28" y="1600200"/>
            <a:ext cx="52747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87624" y="332656"/>
            <a:ext cx="6503988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err="1" smtClean="0">
                <a:solidFill>
                  <a:schemeClr val="bg1">
                    <a:lumMod val="75000"/>
                  </a:schemeClr>
                </a:solidFill>
              </a:rPr>
              <a:t>Belspo</a:t>
            </a: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ESA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0033CC"/>
                </a:solidFill>
              </a:rPr>
              <a:t>Bilateral programmes</a:t>
            </a:r>
          </a:p>
          <a:p>
            <a:pPr marL="13716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0033CC"/>
                </a:solidFill>
              </a:rPr>
              <a:t>MOU China-Belgium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National Programme in EO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figures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Key expertise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fr-F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859384" y="548680"/>
            <a:ext cx="7696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92100"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82600"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139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u="sng" dirty="0" smtClean="0">
                <a:solidFill>
                  <a:schemeClr val="accent2"/>
                </a:solidFill>
              </a:rPr>
              <a:t>Bilateral programmes</a:t>
            </a:r>
            <a:r>
              <a:rPr lang="en-GB" sz="2400" b="1" u="sng" dirty="0" smtClean="0">
                <a:solidFill>
                  <a:schemeClr val="accent2"/>
                </a:solidFill>
              </a:rPr>
              <a:t> 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GB" sz="2400" b="1" dirty="0" smtClean="0"/>
          </a:p>
          <a:p>
            <a:pPr>
              <a:defRPr/>
            </a:pPr>
            <a:r>
              <a:rPr lang="en-GB" b="1" dirty="0" smtClean="0">
                <a:sym typeface="Marlett" pitchFamily="2" charset="2"/>
              </a:rPr>
              <a:t>	</a:t>
            </a:r>
            <a:r>
              <a:rPr lang="en-GB" sz="2400" b="1" dirty="0" smtClean="0"/>
              <a:t>France-Belgium</a:t>
            </a:r>
          </a:p>
          <a:p>
            <a:pPr lvl="2">
              <a:defRPr/>
            </a:pPr>
            <a:r>
              <a:rPr lang="en-GB" sz="2000" b="1" dirty="0" smtClean="0"/>
              <a:t>SPOT 1 TO 5</a:t>
            </a:r>
            <a:r>
              <a:rPr lang="en-GB" sz="2000" b="1" dirty="0"/>
              <a:t>,</a:t>
            </a:r>
            <a:r>
              <a:rPr lang="en-GB" sz="2000" b="1" dirty="0" smtClean="0"/>
              <a:t> Vegetation, </a:t>
            </a:r>
            <a:r>
              <a:rPr lang="en-GB" sz="2000" b="1" dirty="0" err="1" smtClean="0"/>
              <a:t>Pléiades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Myriades</a:t>
            </a:r>
            <a:r>
              <a:rPr lang="en-GB" sz="2000" b="1" dirty="0" smtClean="0"/>
              <a:t>..</a:t>
            </a:r>
          </a:p>
          <a:p>
            <a:pPr lvl="2">
              <a:defRPr/>
            </a:pPr>
            <a:r>
              <a:rPr lang="en-GB" sz="2000" b="1" dirty="0" smtClean="0"/>
              <a:t>CTIV : Processing Centre for the </a:t>
            </a:r>
            <a:r>
              <a:rPr lang="en-GB" sz="2000" b="1" dirty="0" err="1" smtClean="0"/>
              <a:t>Végétation</a:t>
            </a:r>
            <a:r>
              <a:rPr lang="en-GB" sz="2000" b="1" dirty="0" smtClean="0"/>
              <a:t> images</a:t>
            </a:r>
          </a:p>
          <a:p>
            <a:pPr lvl="2">
              <a:defRPr/>
            </a:pPr>
            <a:r>
              <a:rPr lang="en-GB" sz="2000" b="1" dirty="0" smtClean="0"/>
              <a:t>		   in VITO (</a:t>
            </a:r>
            <a:r>
              <a:rPr lang="en-GB" sz="2000" b="1" dirty="0" err="1" smtClean="0"/>
              <a:t>Mol</a:t>
            </a:r>
            <a:r>
              <a:rPr lang="en-GB" sz="2000" b="1" dirty="0" smtClean="0"/>
              <a:t>)</a:t>
            </a:r>
          </a:p>
          <a:p>
            <a:pPr lvl="1">
              <a:defRPr/>
            </a:pPr>
            <a:endParaRPr lang="en-GB" sz="2000" b="1" dirty="0" smtClean="0"/>
          </a:p>
          <a:p>
            <a:pPr>
              <a:defRPr/>
            </a:pPr>
            <a:r>
              <a:rPr lang="en-GB" b="1" dirty="0" smtClean="0">
                <a:sym typeface="Marlett" pitchFamily="2" charset="2"/>
              </a:rPr>
              <a:t>	</a:t>
            </a:r>
            <a:r>
              <a:rPr lang="en-GB" sz="2400" b="1" dirty="0" smtClean="0"/>
              <a:t>Argentina-Belgium</a:t>
            </a:r>
          </a:p>
          <a:p>
            <a:pPr lvl="1">
              <a:defRPr/>
            </a:pPr>
            <a:r>
              <a:rPr lang="en-GB" b="1" dirty="0" smtClean="0"/>
              <a:t>	</a:t>
            </a:r>
            <a:r>
              <a:rPr lang="en-GB" sz="2000" b="1" dirty="0" smtClean="0"/>
              <a:t> SAOCOM : Earth Observation satellite</a:t>
            </a:r>
          </a:p>
          <a:p>
            <a:pPr>
              <a:defRPr/>
            </a:pPr>
            <a:endParaRPr lang="en-GB" sz="2000" b="1" dirty="0" smtClean="0"/>
          </a:p>
          <a:p>
            <a:pPr>
              <a:defRPr/>
            </a:pPr>
            <a:r>
              <a:rPr lang="en-GB" b="1" dirty="0">
                <a:sym typeface="Marlett" pitchFamily="2" charset="2"/>
              </a:rPr>
              <a:t>	</a:t>
            </a:r>
            <a:r>
              <a:rPr lang="en-GB" sz="2400" b="1" dirty="0">
                <a:sym typeface="Marlett" pitchFamily="2" charset="2"/>
              </a:rPr>
              <a:t>MOU </a:t>
            </a:r>
            <a:r>
              <a:rPr lang="en-GB" sz="2400" b="1" dirty="0" smtClean="0">
                <a:sym typeface="Marlett" pitchFamily="2" charset="2"/>
              </a:rPr>
              <a:t>China-Belgium (</a:t>
            </a:r>
            <a:r>
              <a:rPr lang="en-GB" sz="2400" b="1" smtClean="0">
                <a:sym typeface="Marlett" pitchFamily="2" charset="2"/>
              </a:rPr>
              <a:t>June 2015)</a:t>
            </a:r>
            <a:endParaRPr lang="en-GB" sz="2400" b="1" dirty="0" smtClean="0">
              <a:sym typeface="Marlett" pitchFamily="2" charset="2"/>
            </a:endParaRPr>
          </a:p>
          <a:p>
            <a:pPr marL="825500" lvl="2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ym typeface="Marlett" pitchFamily="2" charset="2"/>
              </a:rPr>
              <a:t>Studies for </a:t>
            </a:r>
            <a:r>
              <a:rPr lang="en-US" sz="2400" b="1" dirty="0" err="1" smtClean="0">
                <a:sym typeface="Marlett" pitchFamily="2" charset="2"/>
              </a:rPr>
              <a:t>Cropwatch</a:t>
            </a:r>
            <a:endParaRPr lang="en-US" sz="2400" b="1" dirty="0" smtClean="0">
              <a:sym typeface="Marlett" pitchFamily="2" charset="2"/>
            </a:endParaRPr>
          </a:p>
          <a:p>
            <a:pPr marL="825500" lvl="2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ym typeface="Marlett" pitchFamily="2" charset="2"/>
              </a:rPr>
              <a:t>Problems with ESA to export technology</a:t>
            </a:r>
          </a:p>
          <a:p>
            <a:pPr marL="825500" lvl="2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ym typeface="Marlett" pitchFamily="2" charset="2"/>
              </a:rPr>
              <a:t>Proposal to continue in the field of data processing</a:t>
            </a:r>
            <a:endParaRPr lang="en-GB" sz="2400" b="1" dirty="0"/>
          </a:p>
          <a:p>
            <a:pPr lvl="2">
              <a:defRPr/>
            </a:pPr>
            <a:endParaRPr lang="en-GB" sz="2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733800" y="6629400"/>
            <a:ext cx="1828800" cy="228600"/>
          </a:xfrm>
        </p:spPr>
        <p:txBody>
          <a:bodyPr/>
          <a:lstStyle/>
          <a:p>
            <a:endParaRPr lang="en-GB" sz="600" smtClean="0">
              <a:solidFill>
                <a:srgbClr val="FFF7F0"/>
              </a:solidFill>
              <a:latin typeface="Gill SSi"/>
            </a:endParaRPr>
          </a:p>
        </p:txBody>
      </p:sp>
    </p:spTree>
    <p:extLst>
      <p:ext uri="{BB962C8B-B14F-4D97-AF65-F5344CB8AC3E}">
        <p14:creationId xmlns:p14="http://schemas.microsoft.com/office/powerpoint/2010/main" val="22143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spo_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Belspo_Presentation</Template>
  <TotalTime>1311</TotalTime>
  <Words>383</Words>
  <Application>Microsoft Office PowerPoint</Application>
  <PresentationFormat>On-screen Show (4:3)</PresentationFormat>
  <Paragraphs>147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Belspo_Presentation</vt:lpstr>
      <vt:lpstr>SPACE in BELGIUM  Belgian Federal Science Policy BELSPO   J. NIJSKENS Space department </vt:lpstr>
      <vt:lpstr>PowerPoint Presentation</vt:lpstr>
      <vt:lpstr>PowerPoint Presentation</vt:lpstr>
      <vt:lpstr>Space budget repartition</vt:lpstr>
      <vt:lpstr>PowerPoint Presentation</vt:lpstr>
      <vt:lpstr>PowerPoint Presentation</vt:lpstr>
      <vt:lpstr>Engagement by field   ESA Programs</vt:lpstr>
      <vt:lpstr>PowerPoint Presentation</vt:lpstr>
      <vt:lpstr>PowerPoint Presentation</vt:lpstr>
      <vt:lpstr>PowerPoint Presentation</vt:lpstr>
      <vt:lpstr>STEREO: a dedicated remote sensing research programme</vt:lpstr>
      <vt:lpstr>PowerPoint Presentation</vt:lpstr>
      <vt:lpstr>Belgian space actors  70 research teams &gt;50 industries Turn over 330 M€ Employment : 2000 FTE </vt:lpstr>
      <vt:lpstr>PowerPoint Presentation</vt:lpstr>
      <vt:lpstr>Space infrastructure</vt:lpstr>
      <vt:lpstr>Technologies</vt:lpstr>
      <vt:lpstr>PROBA: a small robust platform</vt:lpstr>
      <vt:lpstr>PROBA V - Payload Multispectral Earth observing instrument </vt:lpstr>
      <vt:lpstr>Thanks</vt:lpstr>
    </vt:vector>
  </TitlesOfParts>
  <Company>BELSPO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Belgian Science Policy Federaal Wetenschapsbeleid Politique scientifique fédérale</dc:title>
  <dc:creator>ROTTIERS Pieter</dc:creator>
  <cp:lastModifiedBy>NIJSKENS Jacques</cp:lastModifiedBy>
  <cp:revision>166</cp:revision>
  <dcterms:created xsi:type="dcterms:W3CDTF">2013-01-09T08:49:23Z</dcterms:created>
  <dcterms:modified xsi:type="dcterms:W3CDTF">2017-03-29T12:38:12Z</dcterms:modified>
</cp:coreProperties>
</file>